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93" r:id="rId8"/>
    <p:sldId id="294" r:id="rId9"/>
    <p:sldId id="295" r:id="rId10"/>
    <p:sldId id="296" r:id="rId11"/>
    <p:sldId id="289" r:id="rId12"/>
    <p:sldId id="290" r:id="rId13"/>
    <p:sldId id="266" r:id="rId14"/>
    <p:sldId id="267" r:id="rId15"/>
    <p:sldId id="270" r:id="rId16"/>
    <p:sldId id="291" r:id="rId17"/>
    <p:sldId id="292" r:id="rId18"/>
    <p:sldId id="297" r:id="rId19"/>
    <p:sldId id="298" r:id="rId20"/>
    <p:sldId id="299" r:id="rId21"/>
    <p:sldId id="300" r:id="rId22"/>
    <p:sldId id="301" r:id="rId23"/>
    <p:sldId id="277" r:id="rId24"/>
    <p:sldId id="282" r:id="rId25"/>
    <p:sldId id="302" r:id="rId26"/>
    <p:sldId id="283" r:id="rId27"/>
    <p:sldId id="287" r:id="rId28"/>
    <p:sldId id="288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90" d="100"/>
          <a:sy n="90" d="100"/>
        </p:scale>
        <p:origin x="37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B21A7-F008-4466-BDAE-BE3D8B44B724}" type="datetimeFigureOut">
              <a:rPr lang="en-US" smtClean="0"/>
              <a:t>12/4/2023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0DD0BCD2-A7DE-4A9B-96DA-CDA8B2FD96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65626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B21A7-F008-4466-BDAE-BE3D8B44B724}" type="datetimeFigureOut">
              <a:rPr lang="en-US" smtClean="0"/>
              <a:t>12/4/2023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0DD0BCD2-A7DE-4A9B-96DA-CDA8B2FD96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3222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B21A7-F008-4466-BDAE-BE3D8B44B724}" type="datetimeFigureOut">
              <a:rPr lang="en-US" smtClean="0"/>
              <a:t>12/4/2023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0DD0BCD2-A7DE-4A9B-96DA-CDA8B2FD96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3441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B21A7-F008-4466-BDAE-BE3D8B44B724}" type="datetimeFigureOut">
              <a:rPr lang="en-US" smtClean="0"/>
              <a:t>12/4/2023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0DD0BCD2-A7DE-4A9B-96DA-CDA8B2FD9694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680361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B21A7-F008-4466-BDAE-BE3D8B44B724}" type="datetimeFigureOut">
              <a:rPr lang="en-US" smtClean="0"/>
              <a:t>12/4/2023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0DD0BCD2-A7DE-4A9B-96DA-CDA8B2FD96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0883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B21A7-F008-4466-BDAE-BE3D8B44B724}" type="datetimeFigureOut">
              <a:rPr lang="en-US" smtClean="0"/>
              <a:t>12/4/2023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0BCD2-A7DE-4A9B-96DA-CDA8B2FD96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1441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B21A7-F008-4466-BDAE-BE3D8B44B724}" type="datetimeFigureOut">
              <a:rPr lang="en-US" smtClean="0"/>
              <a:t>12/4/2023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0BCD2-A7DE-4A9B-96DA-CDA8B2FD96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33692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B21A7-F008-4466-BDAE-BE3D8B44B724}" type="datetimeFigureOut">
              <a:rPr lang="en-US" smtClean="0"/>
              <a:t>12/4/2023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0BCD2-A7DE-4A9B-96DA-CDA8B2FD96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19689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41CB21A7-F008-4466-BDAE-BE3D8B44B724}" type="datetimeFigureOut">
              <a:rPr lang="en-US" smtClean="0"/>
              <a:t>12/4/2023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0DD0BCD2-A7DE-4A9B-96DA-CDA8B2FD96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1907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B21A7-F008-4466-BDAE-BE3D8B44B724}" type="datetimeFigureOut">
              <a:rPr lang="en-US" smtClean="0"/>
              <a:t>12/4/2023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0BCD2-A7DE-4A9B-96DA-CDA8B2FD96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0310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B21A7-F008-4466-BDAE-BE3D8B44B724}" type="datetimeFigureOut">
              <a:rPr lang="en-US" smtClean="0"/>
              <a:t>12/4/2023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0DD0BCD2-A7DE-4A9B-96DA-CDA8B2FD96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6323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B21A7-F008-4466-BDAE-BE3D8B44B724}" type="datetimeFigureOut">
              <a:rPr lang="en-US" smtClean="0"/>
              <a:t>12/4/2023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0BCD2-A7DE-4A9B-96DA-CDA8B2FD96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7367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B21A7-F008-4466-BDAE-BE3D8B44B724}" type="datetimeFigureOut">
              <a:rPr lang="en-US" smtClean="0"/>
              <a:t>12/4/2023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0BCD2-A7DE-4A9B-96DA-CDA8B2FD96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2429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B21A7-F008-4466-BDAE-BE3D8B44B724}" type="datetimeFigureOut">
              <a:rPr lang="en-US" smtClean="0"/>
              <a:t>12/4/2023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0BCD2-A7DE-4A9B-96DA-CDA8B2FD96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7753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B21A7-F008-4466-BDAE-BE3D8B44B724}" type="datetimeFigureOut">
              <a:rPr lang="en-US" smtClean="0"/>
              <a:t>12/4/2023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0BCD2-A7DE-4A9B-96DA-CDA8B2FD96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9679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B21A7-F008-4466-BDAE-BE3D8B44B724}" type="datetimeFigureOut">
              <a:rPr lang="en-US" smtClean="0"/>
              <a:t>12/4/2023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0BCD2-A7DE-4A9B-96DA-CDA8B2FD96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5321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B21A7-F008-4466-BDAE-BE3D8B44B724}" type="datetimeFigureOut">
              <a:rPr lang="en-US" smtClean="0"/>
              <a:t>12/4/2023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0BCD2-A7DE-4A9B-96DA-CDA8B2FD96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5031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CB21A7-F008-4466-BDAE-BE3D8B44B724}" type="datetimeFigureOut">
              <a:rPr lang="en-US" smtClean="0"/>
              <a:t>12/4/2023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D0BCD2-A7DE-4A9B-96DA-CDA8B2FD96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60199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atlassian.com/agile" TargetMode="External"/><Relationship Id="rId3" Type="http://schemas.openxmlformats.org/officeDocument/2006/relationships/hyperlink" Target="https://dev.mysql.com/doc/" TargetMode="External"/><Relationship Id="rId7" Type="http://schemas.openxmlformats.org/officeDocument/2006/relationships/hyperlink" Target="https://www.scrumguides.org/" TargetMode="External"/><Relationship Id="rId2" Type="http://schemas.openxmlformats.org/officeDocument/2006/relationships/hyperlink" Target="https://www.php.net/docs.php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xd.adobe.com/ideas/" TargetMode="External"/><Relationship Id="rId5" Type="http://schemas.openxmlformats.org/officeDocument/2006/relationships/hyperlink" Target="https://www.nngroup.com/" TargetMode="External"/><Relationship Id="rId10" Type="http://schemas.openxmlformats.org/officeDocument/2006/relationships/hyperlink" Target="https://jasmine.github.io/" TargetMode="External"/><Relationship Id="rId4" Type="http://schemas.openxmlformats.org/officeDocument/2006/relationships/hyperlink" Target="https://www.w3schools.com/" TargetMode="External"/><Relationship Id="rId9" Type="http://schemas.openxmlformats.org/officeDocument/2006/relationships/hyperlink" Target="https://phpunit.de/manual/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BFE50D-41E6-3320-20A6-B0D778D8D4F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4400" dirty="0" err="1"/>
              <a:t>DineSys</a:t>
            </a:r>
            <a:r>
              <a:rPr lang="en-US" sz="4400" dirty="0"/>
              <a:t>: Comprehensive Restaurant Management System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11DBC3-F661-40A8-586B-8B25E287BD9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0" i="0" dirty="0">
                <a:effectLst/>
                <a:latin typeface="Söhne"/>
              </a:rPr>
              <a:t>Final Project Presentation</a:t>
            </a:r>
          </a:p>
        </p:txBody>
      </p:sp>
    </p:spTree>
    <p:extLst>
      <p:ext uri="{BB962C8B-B14F-4D97-AF65-F5344CB8AC3E}">
        <p14:creationId xmlns:p14="http://schemas.microsoft.com/office/powerpoint/2010/main" val="24329635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D4CE60-55A1-84DE-4A72-A1D3CAC35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Core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0473F4-5455-ABB0-D5EA-2A9422E5C2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marR="0" lvl="0" indent="-342900">
              <a:lnSpc>
                <a:spcPct val="106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2200" dirty="0">
                <a:latin typeface="Söhne"/>
                <a:ea typeface="Calibri Light" panose="020F0302020204030204" pitchFamily="34" charset="0"/>
              </a:rPr>
              <a:t>A list of all the tables and their current status.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>
                <a:latin typeface="Söhne"/>
                <a:ea typeface="Calibri Light" panose="020F0302020204030204" pitchFamily="34" charset="0"/>
              </a:rPr>
              <a:t> 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>
                <a:latin typeface="Söhne"/>
                <a:ea typeface="Calibri Light" panose="020F0302020204030204" pitchFamily="34" charset="0"/>
              </a:rPr>
              <a:t>Accountant’s interface will include: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en-US" sz="2200" dirty="0">
              <a:latin typeface="Söhne"/>
              <a:ea typeface="Calibri Light" panose="020F0302020204030204" pitchFamily="34" charset="0"/>
            </a:endParaRPr>
          </a:p>
          <a:p>
            <a:pPr marL="342900" marR="0" lvl="0" indent="-34290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200" dirty="0">
                <a:latin typeface="Söhne"/>
                <a:ea typeface="Calibri Light" panose="020F0302020204030204" pitchFamily="34" charset="0"/>
              </a:rPr>
              <a:t>Log Out button</a:t>
            </a:r>
          </a:p>
          <a:p>
            <a:pPr marL="342900" marR="0" lvl="0" indent="-34290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200" dirty="0">
                <a:latin typeface="Söhne"/>
                <a:ea typeface="Calibri Light" panose="020F0302020204030204" pitchFamily="34" charset="0"/>
              </a:rPr>
              <a:t>Employee Information Table</a:t>
            </a:r>
          </a:p>
          <a:p>
            <a:pPr marL="342900" marR="0" lvl="0" indent="-34290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200" dirty="0">
                <a:latin typeface="Söhne"/>
                <a:ea typeface="Calibri Light" panose="020F0302020204030204" pitchFamily="34" charset="0"/>
              </a:rPr>
              <a:t>Product Information Table</a:t>
            </a:r>
          </a:p>
          <a:p>
            <a:pPr marL="342900" marR="0" lvl="0" indent="-34290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200" dirty="0">
                <a:latin typeface="Söhne"/>
                <a:ea typeface="Calibri Light" panose="020F0302020204030204" pitchFamily="34" charset="0"/>
              </a:rPr>
              <a:t>Buttons: Suppliers, Create Transaction, See Transactions, Update Profile.</a:t>
            </a:r>
          </a:p>
          <a:p>
            <a:pPr marL="342900" marR="0" lvl="0" indent="-34290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endParaRPr lang="en-US" sz="2200" dirty="0">
              <a:latin typeface="Söhne"/>
              <a:ea typeface="Calibri Light" panose="020F030202020403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64414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B341FB-D7C6-F2E1-421C-B6BAD72ED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Details: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F3173B-1EC8-5F96-E0D5-BF49B01F1B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 algn="l">
              <a:buNone/>
            </a:pPr>
            <a:r>
              <a:rPr lang="en-US" b="1" i="0" dirty="0">
                <a:effectLst/>
                <a:latin typeface="Söhne"/>
              </a:rPr>
              <a:t>Technologies Used:</a:t>
            </a:r>
            <a:endParaRPr lang="en-US" b="0" i="0" dirty="0"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en-US" b="1" i="0" dirty="0">
                <a:effectLst/>
                <a:latin typeface="Söhne"/>
              </a:rPr>
              <a:t>PHP:</a:t>
            </a:r>
            <a:endParaRPr lang="en-US" b="0" i="0" dirty="0">
              <a:effectLst/>
              <a:latin typeface="Söhne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effectLst/>
                <a:latin typeface="Söhne"/>
              </a:rPr>
              <a:t>Utilized for server-side scripting.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effectLst/>
                <a:latin typeface="Söhne"/>
              </a:rPr>
              <a:t>Chosen for its wide support, ease of integration with various databases, and strong backend capabilities.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effectLst/>
                <a:latin typeface="Söhne"/>
              </a:rPr>
              <a:t>MySQL:</a:t>
            </a:r>
            <a:endParaRPr lang="en-US" b="0" i="0" dirty="0">
              <a:effectLst/>
              <a:latin typeface="Söhne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effectLst/>
                <a:latin typeface="Söhne"/>
              </a:rPr>
              <a:t>Employed for database management.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effectLst/>
                <a:latin typeface="Söhne"/>
              </a:rPr>
              <a:t>Selected for its reliability, scalability, and compatibility with PHP.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effectLst/>
                <a:latin typeface="Söhne"/>
              </a:rPr>
              <a:t>JavaScript :</a:t>
            </a:r>
            <a:endParaRPr lang="en-US" b="0" i="0" dirty="0">
              <a:effectLst/>
              <a:latin typeface="Söhne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effectLst/>
                <a:latin typeface="Söhne"/>
              </a:rPr>
              <a:t>Used for creating dynamic and responsive user interfaces.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effectLst/>
                <a:latin typeface="Söhne"/>
              </a:rPr>
              <a:t>HTML/CSS:</a:t>
            </a:r>
            <a:endParaRPr lang="en-US" b="0" i="0" dirty="0">
              <a:effectLst/>
              <a:latin typeface="Söhne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effectLst/>
                <a:latin typeface="Söhne"/>
              </a:rPr>
              <a:t>Foundations for structuring and styling the frontend.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effectLst/>
                <a:latin typeface="Söhne"/>
              </a:rPr>
              <a:t>Ensures a responsive and visually appealing interface.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effectLst/>
                <a:latin typeface="Söhne"/>
              </a:rPr>
              <a:t>Frameworks and Libraries (e.g., jQuery, Bootstrap):</a:t>
            </a:r>
            <a:endParaRPr lang="en-US" b="0" i="0" dirty="0">
              <a:effectLst/>
              <a:latin typeface="Söhne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effectLst/>
                <a:latin typeface="Söhne"/>
              </a:rPr>
              <a:t>Enhance UI interactions and speed up frontend development.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effectLst/>
                <a:latin typeface="Söhne"/>
              </a:rPr>
              <a:t>Provide a consistent look and feel across the application.</a:t>
            </a:r>
          </a:p>
        </p:txBody>
      </p:sp>
    </p:spTree>
    <p:extLst>
      <p:ext uri="{BB962C8B-B14F-4D97-AF65-F5344CB8AC3E}">
        <p14:creationId xmlns:p14="http://schemas.microsoft.com/office/powerpoint/2010/main" val="26058880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1F04F2-DE6A-499B-55F3-3CE15608BC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Reasons for Choosing These Technologies: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C4BB94-1039-99AE-9349-A1AF7DF720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  <a:latin typeface="Söhne"/>
              </a:rPr>
              <a:t>Interoperability:</a:t>
            </a:r>
            <a:r>
              <a:rPr lang="en-US" b="0" i="0" dirty="0">
                <a:effectLst/>
                <a:latin typeface="Söhne"/>
              </a:rPr>
              <a:t> These technologies work seamlessly together, providing a smooth integration of frontend and backend functionalities.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  <a:latin typeface="Söhne"/>
              </a:rPr>
              <a:t>Community Support:</a:t>
            </a:r>
            <a:r>
              <a:rPr lang="en-US" b="0" i="0" dirty="0">
                <a:effectLst/>
                <a:latin typeface="Söhne"/>
              </a:rPr>
              <a:t> Each technology has strong community support, ensuring access to a wealth of resources and troubleshooting assistance.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  <a:latin typeface="Söhne"/>
              </a:rPr>
              <a:t>Scalability and Flexibility:</a:t>
            </a:r>
            <a:r>
              <a:rPr lang="en-US" b="0" i="0" dirty="0">
                <a:effectLst/>
                <a:latin typeface="Söhne"/>
              </a:rPr>
              <a:t> The chosen stack allows for easy scalability and adaptability to evolving project requirements.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97716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BA109-074D-4072-C024-8B8B55F1F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615064-CF14-210D-A2D9-939E5AE497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b="1" i="0" dirty="0">
                <a:effectLst/>
                <a:latin typeface="Söhne"/>
              </a:rPr>
              <a:t>High-Level Architecture of </a:t>
            </a:r>
            <a:r>
              <a:rPr lang="en-US" b="1" i="0" dirty="0" err="1">
                <a:effectLst/>
                <a:latin typeface="Söhne"/>
              </a:rPr>
              <a:t>DineSys</a:t>
            </a:r>
            <a:endParaRPr lang="en-US" b="0" i="0" dirty="0">
              <a:effectLst/>
              <a:latin typeface="Söhne"/>
            </a:endParaRPr>
          </a:p>
          <a:p>
            <a:pPr marL="0" indent="0" algn="l">
              <a:buNone/>
            </a:pPr>
            <a:r>
              <a:rPr lang="en-US" b="1" i="0" dirty="0">
                <a:effectLst/>
                <a:latin typeface="Söhne"/>
              </a:rPr>
              <a:t>Architecture Overview:</a:t>
            </a:r>
            <a:endParaRPr lang="en-US" b="0" i="0" dirty="0"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 err="1">
                <a:effectLst/>
                <a:latin typeface="Söhne"/>
              </a:rPr>
              <a:t>DineSys</a:t>
            </a:r>
            <a:r>
              <a:rPr lang="en-US" b="0" i="0" dirty="0">
                <a:effectLst/>
                <a:latin typeface="Söhne"/>
              </a:rPr>
              <a:t> is structured as a multi-tiered application, comprising distinct but interconnected layers that handle various aspects of restaurant management.</a:t>
            </a:r>
          </a:p>
        </p:txBody>
      </p:sp>
    </p:spTree>
    <p:extLst>
      <p:ext uri="{BB962C8B-B14F-4D97-AF65-F5344CB8AC3E}">
        <p14:creationId xmlns:p14="http://schemas.microsoft.com/office/powerpoint/2010/main" val="37167678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B9096-7B7E-D00A-6A44-DD5F566FE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Major Components: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4ABE86-5D5D-5FF2-6AF3-4BAA6DE6C3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algn="l">
              <a:buFont typeface="+mj-lt"/>
              <a:buAutoNum type="arabicPeriod"/>
            </a:pPr>
            <a:r>
              <a:rPr lang="en-US" b="1" i="0" dirty="0">
                <a:effectLst/>
                <a:latin typeface="Söhne"/>
              </a:rPr>
              <a:t>Frontend:</a:t>
            </a:r>
            <a:endParaRPr lang="en-US" b="0" i="0" dirty="0">
              <a:effectLst/>
              <a:latin typeface="Söhne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US" b="1" i="0" dirty="0">
                <a:effectLst/>
                <a:latin typeface="Söhne"/>
              </a:rPr>
              <a:t>Technology:</a:t>
            </a:r>
            <a:r>
              <a:rPr lang="en-US" b="0" i="0" dirty="0">
                <a:effectLst/>
                <a:latin typeface="Söhne"/>
              </a:rPr>
              <a:t> Utilizes modern web technologies for responsive design.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1" i="0" dirty="0">
                <a:effectLst/>
                <a:latin typeface="Söhne"/>
              </a:rPr>
              <a:t>Function:</a:t>
            </a:r>
            <a:r>
              <a:rPr lang="en-US" b="0" i="0" dirty="0">
                <a:effectLst/>
                <a:latin typeface="Söhne"/>
              </a:rPr>
              <a:t> Serves as the user interface for both customers and staff, enabling interactions like order placement, viewing menus, and managing profiles.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effectLst/>
                <a:latin typeface="Söhne"/>
              </a:rPr>
              <a:t>Backend:</a:t>
            </a:r>
            <a:endParaRPr lang="en-US" b="0" i="0" dirty="0">
              <a:effectLst/>
              <a:latin typeface="Söhne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US" b="1" i="0" dirty="0">
                <a:effectLst/>
                <a:latin typeface="Söhne"/>
              </a:rPr>
              <a:t>Technology:</a:t>
            </a:r>
            <a:r>
              <a:rPr lang="en-US" b="0" i="0" dirty="0">
                <a:effectLst/>
                <a:latin typeface="Söhne"/>
              </a:rPr>
              <a:t> Built on PHP, ensuring robust server-side processing.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1" i="0" dirty="0">
                <a:effectLst/>
                <a:latin typeface="Söhne"/>
              </a:rPr>
              <a:t>Function:</a:t>
            </a:r>
            <a:r>
              <a:rPr lang="en-US" b="0" i="0" dirty="0">
                <a:effectLst/>
                <a:latin typeface="Söhne"/>
              </a:rPr>
              <a:t> Handles business logic, including order processing, staff scheduling, and inventory management. It is the core engine that processes data and requests from the frontend.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effectLst/>
                <a:latin typeface="Söhne"/>
              </a:rPr>
              <a:t>Database:</a:t>
            </a:r>
            <a:endParaRPr lang="en-US" b="0" i="0" dirty="0">
              <a:effectLst/>
              <a:latin typeface="Söhne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US" b="1" i="0" dirty="0">
                <a:effectLst/>
                <a:latin typeface="Söhne"/>
              </a:rPr>
              <a:t>Technology:</a:t>
            </a:r>
            <a:r>
              <a:rPr lang="en-US" b="0" i="0" dirty="0">
                <a:effectLst/>
                <a:latin typeface="Söhne"/>
              </a:rPr>
              <a:t> MySQL database for secure and efficient data storage.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1" i="0" dirty="0">
                <a:effectLst/>
                <a:latin typeface="Söhne"/>
              </a:rPr>
              <a:t>Function:</a:t>
            </a:r>
            <a:r>
              <a:rPr lang="en-US" b="0" i="0" dirty="0">
                <a:effectLst/>
                <a:latin typeface="Söhne"/>
              </a:rPr>
              <a:t> Stores all vital information such as user data, inventory details, order history, and staff records. It's optimized for quick data retrieval and updates.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effectLst/>
                <a:latin typeface="Söhne"/>
              </a:rPr>
              <a:t>API Layer:</a:t>
            </a:r>
            <a:endParaRPr lang="en-US" b="0" i="0" dirty="0">
              <a:effectLst/>
              <a:latin typeface="Söhne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US" b="1" i="0" dirty="0">
                <a:effectLst/>
                <a:latin typeface="Söhne"/>
              </a:rPr>
              <a:t>Function:</a:t>
            </a:r>
            <a:r>
              <a:rPr lang="en-US" b="0" i="0" dirty="0">
                <a:effectLst/>
                <a:latin typeface="Söhne"/>
              </a:rPr>
              <a:t> Facilitates communication between the frontend and backend. Also integrates with external systems like payment gateways and third-party services.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effectLst/>
                <a:latin typeface="Söhne"/>
              </a:rPr>
              <a:t>Security:</a:t>
            </a:r>
            <a:endParaRPr lang="en-US" b="0" i="0" dirty="0">
              <a:effectLst/>
              <a:latin typeface="Söhne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effectLst/>
                <a:latin typeface="Söhne"/>
              </a:rPr>
              <a:t>Implements comprehensive security measures at every layer to protect data and user privacy.</a:t>
            </a:r>
          </a:p>
        </p:txBody>
      </p:sp>
    </p:spTree>
    <p:extLst>
      <p:ext uri="{BB962C8B-B14F-4D97-AF65-F5344CB8AC3E}">
        <p14:creationId xmlns:p14="http://schemas.microsoft.com/office/powerpoint/2010/main" val="41025431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D6377FE-F638-4CD1-2118-64FA59550C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0"/>
            <a:ext cx="12001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343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B987E-5275-50D7-09C2-D0E64DA6B1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and Quality Assurance</a:t>
            </a:r>
          </a:p>
        </p:txBody>
      </p:sp>
    </p:spTree>
    <p:extLst>
      <p:ext uri="{BB962C8B-B14F-4D97-AF65-F5344CB8AC3E}">
        <p14:creationId xmlns:p14="http://schemas.microsoft.com/office/powerpoint/2010/main" val="19940579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CB233-AA6B-D6B2-4615-B39369FCD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Approach to Testing in </a:t>
            </a:r>
            <a:r>
              <a:rPr lang="en-US" dirty="0" err="1"/>
              <a:t>DineSys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B79123-A739-5F86-3C26-D72141DD6C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 algn="l">
              <a:buNone/>
            </a:pPr>
            <a:r>
              <a:rPr lang="en-US" b="1" i="0" dirty="0">
                <a:effectLst/>
                <a:latin typeface="Söhne"/>
              </a:rPr>
              <a:t>Testing Methodologies:</a:t>
            </a:r>
            <a:endParaRPr lang="en-US" b="0" i="0" dirty="0"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en-US" b="1" i="0" dirty="0">
                <a:effectLst/>
                <a:latin typeface="Söhne"/>
              </a:rPr>
              <a:t>Unit Testing:</a:t>
            </a:r>
            <a:endParaRPr lang="en-US" b="0" i="0" dirty="0">
              <a:effectLst/>
              <a:latin typeface="Söhne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effectLst/>
                <a:latin typeface="Söhne"/>
              </a:rPr>
              <a:t>Focused on individual components to ensure they function correctly in isolation.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effectLst/>
                <a:latin typeface="Söhne"/>
              </a:rPr>
              <a:t>Utilized </a:t>
            </a:r>
            <a:r>
              <a:rPr lang="en-US" b="0" i="0" dirty="0" err="1">
                <a:effectLst/>
                <a:latin typeface="Söhne"/>
              </a:rPr>
              <a:t>PHPUnit</a:t>
            </a:r>
            <a:r>
              <a:rPr lang="en-US" b="0" i="0" dirty="0">
                <a:effectLst/>
                <a:latin typeface="Söhne"/>
              </a:rPr>
              <a:t> for backend PHP components and Jasmine or Mocha for JavaScript testing.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effectLst/>
                <a:latin typeface="Söhne"/>
              </a:rPr>
              <a:t>System Testing:</a:t>
            </a:r>
            <a:endParaRPr lang="en-US" b="0" i="0" dirty="0">
              <a:effectLst/>
              <a:latin typeface="Söhne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effectLst/>
                <a:latin typeface="Söhne"/>
              </a:rPr>
              <a:t>End-to-end testing to validate the integrated system.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effectLst/>
                <a:latin typeface="Söhne"/>
              </a:rPr>
              <a:t>Covered all functionalities across different user roles and scenarios.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effectLst/>
                <a:latin typeface="Söhne"/>
              </a:rPr>
              <a:t>Automated Regression Testing:</a:t>
            </a:r>
            <a:endParaRPr lang="en-US" b="0" i="0" dirty="0">
              <a:effectLst/>
              <a:latin typeface="Söhne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effectLst/>
                <a:latin typeface="Söhne"/>
              </a:rPr>
              <a:t>Automated tests run after every major update to ensure new changes don’t disrupt existing functionalities.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effectLst/>
                <a:latin typeface="Söhne"/>
              </a:rPr>
              <a:t>Usability Testing:</a:t>
            </a:r>
            <a:endParaRPr lang="en-US" b="0" i="0" dirty="0">
              <a:effectLst/>
              <a:latin typeface="Söhne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effectLst/>
                <a:latin typeface="Söhne"/>
              </a:rPr>
              <a:t>Conducted with real users to evaluate the system's ease of use and overall user experience.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69485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CB233-AA6B-D6B2-4615-B39369FCD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Feedback from peer review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B79123-A739-5F86-3C26-D72141DD6C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/>
            <a:r>
              <a:rPr lang="en-US" sz="2600" dirty="0">
                <a:latin typeface="Söhne"/>
              </a:rPr>
              <a:t>Mean Green makes the following recommendations:</a:t>
            </a:r>
            <a:br>
              <a:rPr lang="en-US" sz="2600" dirty="0">
                <a:latin typeface="Söhne"/>
              </a:rPr>
            </a:br>
            <a:r>
              <a:rPr lang="en-US" sz="2100" dirty="0">
                <a:latin typeface="Söhne"/>
              </a:rPr>
              <a:t>1. </a:t>
            </a:r>
            <a:r>
              <a:rPr lang="en-US" sz="2200" dirty="0">
                <a:latin typeface="Söhne"/>
              </a:rPr>
              <a:t>Maintaining</a:t>
            </a:r>
            <a:r>
              <a:rPr lang="en-US" sz="2100" dirty="0">
                <a:latin typeface="Söhne"/>
              </a:rPr>
              <a:t> and protecting client data.</a:t>
            </a:r>
            <a:br>
              <a:rPr lang="en-US" sz="2100" dirty="0">
                <a:latin typeface="Söhne"/>
              </a:rPr>
            </a:br>
            <a:r>
              <a:rPr lang="en-US" sz="2100" dirty="0">
                <a:latin typeface="Söhne"/>
              </a:rPr>
              <a:t>2. Managing phony promotional codes</a:t>
            </a:r>
            <a:br>
              <a:rPr lang="en-US" sz="2100" dirty="0">
                <a:latin typeface="Söhne"/>
              </a:rPr>
            </a:br>
            <a:r>
              <a:rPr lang="en-US" sz="2100" dirty="0">
                <a:latin typeface="Söhne"/>
              </a:rPr>
              <a:t>3. Customer-side tip personalization</a:t>
            </a:r>
            <a:br>
              <a:rPr lang="en-US" sz="2100" dirty="0">
                <a:latin typeface="Söhne"/>
              </a:rPr>
            </a:br>
            <a:r>
              <a:rPr lang="en-US" sz="2100" dirty="0">
                <a:latin typeface="Söhne"/>
              </a:rPr>
              <a:t>4. Order cancellation within a set time following placement; the customer may be able to change the quantity but not necessarily the goods.</a:t>
            </a:r>
          </a:p>
          <a:p>
            <a:pPr algn="l"/>
            <a:r>
              <a:rPr lang="en-US" sz="2600" dirty="0">
                <a:latin typeface="Söhne"/>
              </a:rPr>
              <a:t>Things from Team Mean Green that our team accepted:</a:t>
            </a:r>
            <a:br>
              <a:rPr lang="en-US" sz="2600" dirty="0">
                <a:latin typeface="Söhne"/>
              </a:rPr>
            </a:br>
            <a:r>
              <a:rPr lang="en-US" sz="2100" dirty="0">
                <a:latin typeface="Söhne"/>
              </a:rPr>
              <a:t>The Mean Green crew made 1, 2, and we accepted them and got to work on them.</a:t>
            </a:r>
          </a:p>
        </p:txBody>
      </p:sp>
    </p:spTree>
    <p:extLst>
      <p:ext uri="{BB962C8B-B14F-4D97-AF65-F5344CB8AC3E}">
        <p14:creationId xmlns:p14="http://schemas.microsoft.com/office/powerpoint/2010/main" val="39586302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CB233-AA6B-D6B2-4615-B39369FCD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Feedback from peer review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B79123-A739-5F86-3C26-D72141DD6C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l"/>
            <a:r>
              <a:rPr lang="en-US" sz="2600" dirty="0">
                <a:latin typeface="Söhne"/>
              </a:rPr>
              <a:t>The Mean Green Team's rejected ideas are as follows:</a:t>
            </a:r>
            <a:br>
              <a:rPr lang="en-US" sz="2100" dirty="0">
                <a:latin typeface="Söhne"/>
              </a:rPr>
            </a:br>
            <a:r>
              <a:rPr lang="en-US" sz="2100" dirty="0">
                <a:latin typeface="Söhne"/>
              </a:rPr>
              <a:t>The team also provided suggestions about authentication, but we are rejecting those as well. We</a:t>
            </a:r>
            <a:br>
              <a:rPr lang="en-US" sz="2100" dirty="0">
                <a:latin typeface="Söhne"/>
              </a:rPr>
            </a:br>
            <a:r>
              <a:rPr lang="en-US" sz="2100" dirty="0">
                <a:latin typeface="Söhne"/>
              </a:rPr>
              <a:t>have already incorporated suggestions 3 and 4 into our project.</a:t>
            </a:r>
          </a:p>
          <a:p>
            <a:pPr marL="0" marR="0" algn="just">
              <a:lnSpc>
                <a:spcPct val="106000"/>
              </a:lnSpc>
              <a:spcBef>
                <a:spcPts val="200"/>
              </a:spcBef>
              <a:spcAft>
                <a:spcPts val="0"/>
              </a:spcAft>
            </a:pPr>
            <a:r>
              <a:rPr lang="en-US" sz="2600" dirty="0">
                <a:latin typeface="Söhne"/>
              </a:rPr>
              <a:t>Feedback Incorporation:</a:t>
            </a:r>
          </a:p>
          <a:p>
            <a:pPr marL="0" marR="0" indent="0" algn="just">
              <a:lnSpc>
                <a:spcPct val="106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2100" dirty="0">
                <a:latin typeface="Söhne"/>
              </a:rPr>
              <a:t>Peer review sessions provided insightful feedback, particularly on enhancing the UI/UX and improving database querying mechanisms. We've taken this feedback seriously, integrating UI enhancements into our immediate action plan and scheduling a review of our database architecture to optimize performance.</a:t>
            </a:r>
          </a:p>
          <a:p>
            <a:pPr algn="l"/>
            <a:br>
              <a:rPr lang="en-US" sz="1600" dirty="0"/>
            </a:br>
            <a:endParaRPr lang="en-US" sz="2100" dirty="0"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6205210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57350D-A72C-AECF-E959-8B21E591E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Presenters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11DA04-3DD2-1A40-5FE4-CABB54F1A2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 err="1">
                <a:effectLst/>
                <a:latin typeface="Söhne"/>
              </a:rPr>
              <a:t>Vangala</a:t>
            </a:r>
            <a:r>
              <a:rPr lang="en-US" b="0" i="0" dirty="0">
                <a:effectLst/>
                <a:latin typeface="Söhne"/>
              </a:rPr>
              <a:t> </a:t>
            </a:r>
            <a:r>
              <a:rPr lang="en-US" b="0" i="0" dirty="0" err="1">
                <a:effectLst/>
                <a:latin typeface="Söhne"/>
              </a:rPr>
              <a:t>Ruchitha</a:t>
            </a:r>
            <a:endParaRPr lang="en-US" b="0" i="0" dirty="0"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Söhne"/>
              </a:rPr>
              <a:t>Nikhila </a:t>
            </a:r>
            <a:r>
              <a:rPr lang="en-US" b="0" i="0" dirty="0" err="1">
                <a:effectLst/>
                <a:latin typeface="Söhne"/>
              </a:rPr>
              <a:t>Polkampally</a:t>
            </a:r>
            <a:endParaRPr lang="en-US" b="0" i="0" dirty="0"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Söhne"/>
              </a:rPr>
              <a:t>Nandhini </a:t>
            </a:r>
            <a:r>
              <a:rPr lang="en-US" b="0" i="0" dirty="0" err="1">
                <a:effectLst/>
                <a:latin typeface="Söhne"/>
              </a:rPr>
              <a:t>Kasukurthi</a:t>
            </a:r>
            <a:endParaRPr lang="en-US" b="0" i="0" dirty="0"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Söhne"/>
              </a:rPr>
              <a:t>Vishal </a:t>
            </a:r>
            <a:r>
              <a:rPr lang="en-US" b="0" i="0" dirty="0" err="1">
                <a:effectLst/>
                <a:latin typeface="Söhne"/>
              </a:rPr>
              <a:t>Rachuri</a:t>
            </a:r>
            <a:endParaRPr lang="en-US" b="0" i="0" dirty="0"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Söhne"/>
              </a:rPr>
              <a:t>Sai Srinivas </a:t>
            </a:r>
            <a:r>
              <a:rPr lang="en-US" b="0" i="0" dirty="0" err="1">
                <a:effectLst/>
                <a:latin typeface="Söhne"/>
              </a:rPr>
              <a:t>Valleti</a:t>
            </a:r>
            <a:endParaRPr lang="en-US" b="0" i="0" dirty="0"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Söhne"/>
              </a:rPr>
              <a:t>Chandralekha </a:t>
            </a:r>
            <a:r>
              <a:rPr lang="en-US" b="0" i="0" dirty="0" err="1">
                <a:effectLst/>
                <a:latin typeface="Söhne"/>
              </a:rPr>
              <a:t>Gude</a:t>
            </a:r>
            <a:endParaRPr lang="en-US" b="0" i="0" dirty="0"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Söhne"/>
              </a:rPr>
              <a:t>Aishwarya </a:t>
            </a:r>
            <a:r>
              <a:rPr lang="en-US" b="0" i="0" dirty="0" err="1">
                <a:effectLst/>
                <a:latin typeface="Söhne"/>
              </a:rPr>
              <a:t>Karukonda</a:t>
            </a:r>
            <a:endParaRPr lang="en-US" b="0" i="0" dirty="0"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 err="1">
                <a:effectLst/>
                <a:latin typeface="Söhne"/>
              </a:rPr>
              <a:t>Hunny</a:t>
            </a:r>
            <a:r>
              <a:rPr lang="en-US" b="0" i="0" dirty="0">
                <a:effectLst/>
                <a:latin typeface="Söhne"/>
              </a:rPr>
              <a:t> </a:t>
            </a:r>
            <a:r>
              <a:rPr lang="en-US" b="0" i="0" dirty="0" err="1">
                <a:effectLst/>
                <a:latin typeface="Söhne"/>
              </a:rPr>
              <a:t>Keshwani</a:t>
            </a:r>
            <a:endParaRPr lang="en-US" b="0" i="0" dirty="0"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Söhne"/>
              </a:rPr>
              <a:t>Leela </a:t>
            </a:r>
            <a:r>
              <a:rPr lang="en-US" b="0" i="0" dirty="0" err="1">
                <a:effectLst/>
                <a:latin typeface="Söhne"/>
              </a:rPr>
              <a:t>Varadatta</a:t>
            </a:r>
            <a:r>
              <a:rPr lang="en-US" b="0" i="0" dirty="0">
                <a:effectLst/>
                <a:latin typeface="Söhne"/>
              </a:rPr>
              <a:t> Sai </a:t>
            </a:r>
            <a:r>
              <a:rPr lang="en-US" b="0" i="0" dirty="0" err="1">
                <a:effectLst/>
                <a:latin typeface="Söhne"/>
              </a:rPr>
              <a:t>Addanki</a:t>
            </a:r>
            <a:endParaRPr lang="en-US" b="0" i="0" dirty="0">
              <a:effectLst/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9955706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CB233-AA6B-D6B2-4615-B39369FCD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Code inspection results: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B79123-A739-5F86-3C26-D72141DD6C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/>
            <a:br>
              <a:rPr lang="en-US" sz="1600" dirty="0"/>
            </a:br>
            <a:endParaRPr lang="en-US" sz="2100" dirty="0">
              <a:latin typeface="Söhne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5981EE-0688-9DBD-881A-944CC7F5D6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199" y="2023532"/>
            <a:ext cx="10100734" cy="4610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035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CB233-AA6B-D6B2-4615-B39369FCD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Code inspection results: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B79123-A739-5F86-3C26-D72141DD6C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/>
            <a:br>
              <a:rPr lang="en-US" sz="1600" dirty="0"/>
            </a:br>
            <a:endParaRPr lang="en-US" sz="2100" dirty="0">
              <a:latin typeface="Söhne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F67F6F-D6D3-4DF5-48FA-5A4F039BB2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322" y="2336873"/>
            <a:ext cx="8997078" cy="4021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9646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CB233-AA6B-D6B2-4615-B39369FCD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Code inspection results: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B79123-A739-5F86-3C26-D72141DD6C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/>
            <a:br>
              <a:rPr lang="en-US" sz="1600" dirty="0"/>
            </a:br>
            <a:endParaRPr lang="en-US" sz="2100" dirty="0">
              <a:latin typeface="Söhne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884889-6996-FC38-09A6-FFE9CB552C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517" y="2471631"/>
            <a:ext cx="8896350" cy="3844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603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B49E2E4-12B3-DB10-0C43-CD335D9F52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0066"/>
            <a:ext cx="12192000" cy="6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4718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55D058-8474-C3DB-9C4D-34EB3A4734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F18979-DBD2-9889-3E00-970A9F2FEF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marR="0" algn="just">
              <a:lnSpc>
                <a:spcPct val="106000"/>
              </a:lnSpc>
              <a:spcBef>
                <a:spcPts val="200"/>
              </a:spcBef>
              <a:spcAft>
                <a:spcPts val="0"/>
              </a:spcAft>
            </a:pPr>
            <a:r>
              <a:rPr lang="en-US" b="1" dirty="0">
                <a:latin typeface="Söhne"/>
              </a:rPr>
              <a:t>Limitations and Known Issues:</a:t>
            </a:r>
          </a:p>
          <a:p>
            <a:pPr marL="342900" marR="0" lvl="0" indent="-342900" algn="just">
              <a:lnSpc>
                <a:spcPct val="106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dirty="0">
                <a:latin typeface="Söhne"/>
              </a:rPr>
              <a:t>Inventory Alert Delays: There might be a delay in inventory alerts during peak usage times.</a:t>
            </a:r>
          </a:p>
          <a:p>
            <a:pPr marL="342900" marR="0" lvl="0" indent="-342900" algn="just">
              <a:lnSpc>
                <a:spcPct val="106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dirty="0">
                <a:latin typeface="Söhne"/>
              </a:rPr>
              <a:t>Profile Picture Upload: Currently, the profile picture upload feature is not supported.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63658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55D058-8474-C3DB-9C4D-34EB3A4734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Findings and Improvements: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F18979-DBD2-9889-3E00-970A9F2FEF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  <a:latin typeface="Söhne"/>
              </a:rPr>
              <a:t>Performance Optimization:</a:t>
            </a:r>
            <a:r>
              <a:rPr lang="en-US" b="0" i="0" dirty="0">
                <a:effectLst/>
                <a:latin typeface="Söhne"/>
              </a:rPr>
              <a:t> Testing highlighted some areas where performance could be improved, particularly in inventory updates. Optimizations were made in database queries and server-side processing.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  <a:latin typeface="Söhne"/>
              </a:rPr>
              <a:t>Usability Enhancements:</a:t>
            </a:r>
            <a:r>
              <a:rPr lang="en-US" b="0" i="0" dirty="0">
                <a:effectLst/>
                <a:latin typeface="Söhne"/>
              </a:rPr>
              <a:t> User testing provided valuable feedback on the UI/UX, leading to several interface improvements for better navigation and accessibility.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  <a:latin typeface="Söhne"/>
              </a:rPr>
              <a:t>Security Reinforcements:</a:t>
            </a:r>
            <a:r>
              <a:rPr lang="en-US" b="0" i="0" dirty="0">
                <a:effectLst/>
                <a:latin typeface="Söhne"/>
              </a:rPr>
              <a:t> Security testing identified potential vulnerabilities, prompting enhancements in data encryption and user authentication processes.</a:t>
            </a:r>
          </a:p>
          <a:p>
            <a:pPr marL="0" indent="0" algn="l">
              <a:buNone/>
            </a:pPr>
            <a:r>
              <a:rPr lang="en-US" b="1" i="0" dirty="0">
                <a:effectLst/>
                <a:latin typeface="Söhne"/>
              </a:rPr>
              <a:t>QA Impact:</a:t>
            </a:r>
            <a:endParaRPr lang="en-US" b="0" i="0" dirty="0"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Söhne"/>
              </a:rPr>
              <a:t>The rigorous testing methodologies have significantly contributed to the reliability and user-friendliness of </a:t>
            </a:r>
            <a:r>
              <a:rPr lang="en-US" b="0" i="0" dirty="0" err="1">
                <a:effectLst/>
                <a:latin typeface="Söhne"/>
              </a:rPr>
              <a:t>DineSys</a:t>
            </a:r>
            <a:r>
              <a:rPr lang="en-US" b="0" i="0" dirty="0">
                <a:effectLst/>
                <a:latin typeface="Söhne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Söhne"/>
              </a:rPr>
              <a:t>Continuous testing and quality assurance have become integral to our development cycle, ensuring high standards are maintained.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55872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6028BF-C865-CA40-47FE-5A8559290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and Solutions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5A8197-4F3E-FA88-5163-D43638915E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9812794" cy="4138878"/>
          </a:xfrm>
        </p:spPr>
        <p:txBody>
          <a:bodyPr>
            <a:normAutofit fontScale="62500" lnSpcReduction="20000"/>
          </a:bodyPr>
          <a:lstStyle/>
          <a:p>
            <a:pPr marL="0" indent="0" algn="l">
              <a:buNone/>
            </a:pPr>
            <a:r>
              <a:rPr lang="en-US" b="1" i="0" dirty="0">
                <a:effectLst/>
                <a:latin typeface="Söhne"/>
              </a:rPr>
              <a:t>Significant Challenges Faced:</a:t>
            </a:r>
            <a:endParaRPr lang="en-US" b="0" i="0" dirty="0"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en-US" b="1" i="0" dirty="0">
                <a:effectLst/>
                <a:latin typeface="Söhne"/>
              </a:rPr>
              <a:t>Integration Complexity:</a:t>
            </a:r>
            <a:endParaRPr lang="en-US" b="0" i="0" dirty="0">
              <a:effectLst/>
              <a:latin typeface="Söhne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effectLst/>
                <a:latin typeface="Söhne"/>
              </a:rPr>
              <a:t>Early stages of integrating different system components led to unexpected issues, particularly in synchronizing the frontend and backend.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effectLst/>
                <a:latin typeface="Söhne"/>
              </a:rPr>
              <a:t>Performance Optimization:</a:t>
            </a:r>
            <a:endParaRPr lang="en-US" b="0" i="0" dirty="0">
              <a:effectLst/>
              <a:latin typeface="Söhne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effectLst/>
                <a:latin typeface="Söhne"/>
              </a:rPr>
              <a:t>Initial prototypes experienced performance lags during high-volume transactions, especially in inventory management and order processing.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effectLst/>
                <a:latin typeface="Söhne"/>
              </a:rPr>
              <a:t>Adapting to User Feedback:</a:t>
            </a:r>
            <a:endParaRPr lang="en-US" b="0" i="0" dirty="0">
              <a:effectLst/>
              <a:latin typeface="Söhne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effectLst/>
                <a:latin typeface="Söhne"/>
              </a:rPr>
              <a:t>Incorporating user feedback into an already complex system proved challenging, particularly in terms of UI/UX adjustments.</a:t>
            </a:r>
          </a:p>
          <a:p>
            <a:pPr marL="0" indent="0" algn="l">
              <a:buNone/>
            </a:pPr>
            <a:r>
              <a:rPr lang="en-US" b="1" i="0" dirty="0">
                <a:effectLst/>
                <a:latin typeface="Söhne"/>
              </a:rPr>
              <a:t>Overcoming These Challenges:</a:t>
            </a:r>
            <a:endParaRPr lang="en-US" b="0" i="0" dirty="0"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en-US" b="1" i="0" dirty="0">
                <a:effectLst/>
                <a:latin typeface="Söhne"/>
              </a:rPr>
              <a:t>Robust Testing and Debugging:</a:t>
            </a:r>
            <a:endParaRPr lang="en-US" b="0" i="0" dirty="0">
              <a:effectLst/>
              <a:latin typeface="Söhne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effectLst/>
                <a:latin typeface="Söhne"/>
              </a:rPr>
              <a:t>Implemented rigorous testing protocols, including end-to-end testing, to identify and resolve integration issues.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effectLst/>
                <a:latin typeface="Söhne"/>
              </a:rPr>
              <a:t>Performance Tuning:</a:t>
            </a:r>
            <a:endParaRPr lang="en-US" b="0" i="0" dirty="0">
              <a:effectLst/>
              <a:latin typeface="Söhne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effectLst/>
                <a:latin typeface="Söhne"/>
              </a:rPr>
              <a:t>Optimized database queries and server-side code to enhance system performance.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effectLst/>
                <a:latin typeface="Söhne"/>
              </a:rPr>
              <a:t>Employed caching strategies to reduce load times.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effectLst/>
                <a:latin typeface="Söhne"/>
              </a:rPr>
              <a:t>Iterative Design Approach:</a:t>
            </a:r>
            <a:endParaRPr lang="en-US" b="0" i="0" dirty="0">
              <a:effectLst/>
              <a:latin typeface="Söhne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effectLst/>
                <a:latin typeface="Söhne"/>
              </a:rPr>
              <a:t>Adopted an agile methodology, allowing for flexible and rapid incorporation of user feedback into the design and functionalities.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33694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FD3796-7AB0-C1CF-F225-9DAA6254A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091E19-F685-57CB-9EDC-5A79EC98D7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 algn="l">
              <a:buNone/>
            </a:pPr>
            <a:r>
              <a:rPr lang="en-US" b="1" i="0" dirty="0">
                <a:effectLst/>
                <a:latin typeface="Söhne"/>
              </a:rPr>
              <a:t>Summing Up: The </a:t>
            </a:r>
            <a:r>
              <a:rPr lang="en-US" b="1" i="0" dirty="0" err="1">
                <a:effectLst/>
                <a:latin typeface="Söhne"/>
              </a:rPr>
              <a:t>DineSys</a:t>
            </a:r>
            <a:r>
              <a:rPr lang="en-US" b="1" i="0" dirty="0">
                <a:effectLst/>
                <a:latin typeface="Söhne"/>
              </a:rPr>
              <a:t> Story</a:t>
            </a:r>
            <a:endParaRPr lang="en-US" b="0" i="0" dirty="0"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  <a:latin typeface="Söhne"/>
              </a:rPr>
              <a:t>Innovative Solution:</a:t>
            </a:r>
            <a:r>
              <a:rPr lang="en-US" b="0" i="0" dirty="0">
                <a:effectLst/>
                <a:latin typeface="Söhne"/>
              </a:rPr>
              <a:t> </a:t>
            </a:r>
            <a:r>
              <a:rPr lang="en-US" b="0" i="0" dirty="0" err="1">
                <a:effectLst/>
                <a:latin typeface="Söhne"/>
              </a:rPr>
              <a:t>DineSys</a:t>
            </a:r>
            <a:r>
              <a:rPr lang="en-US" b="0" i="0" dirty="0">
                <a:effectLst/>
                <a:latin typeface="Söhne"/>
              </a:rPr>
              <a:t> stands as a testament to innovative solutions in restaurant management, integrating technology to enhance operational efficiency and customer satisfaction.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  <a:latin typeface="Söhne"/>
              </a:rPr>
              <a:t>Team Effort:</a:t>
            </a:r>
            <a:r>
              <a:rPr lang="en-US" b="0" i="0" dirty="0">
                <a:effectLst/>
                <a:latin typeface="Söhne"/>
              </a:rPr>
              <a:t> This journey was made possible through the dedicated efforts of a skilled and diverse team, committed to excellence and innovation.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  <a:latin typeface="Söhne"/>
              </a:rPr>
              <a:t>Value Proposition:</a:t>
            </a:r>
            <a:r>
              <a:rPr lang="en-US" b="0" i="0" dirty="0">
                <a:effectLst/>
                <a:latin typeface="Söhne"/>
              </a:rPr>
              <a:t> </a:t>
            </a:r>
            <a:r>
              <a:rPr lang="en-US" b="0" i="0" dirty="0" err="1">
                <a:effectLst/>
                <a:latin typeface="Söhne"/>
              </a:rPr>
              <a:t>DineSys</a:t>
            </a:r>
            <a:r>
              <a:rPr lang="en-US" b="0" i="0" dirty="0">
                <a:effectLst/>
                <a:latin typeface="Söhne"/>
              </a:rPr>
              <a:t> offers restaurants a comprehensive, user-friendly, and efficient way to manage their operations, adapt to market changes, and improve customer engagement.</a:t>
            </a:r>
          </a:p>
        </p:txBody>
      </p:sp>
    </p:spTree>
    <p:extLst>
      <p:ext uri="{BB962C8B-B14F-4D97-AF65-F5344CB8AC3E}">
        <p14:creationId xmlns:p14="http://schemas.microsoft.com/office/powerpoint/2010/main" val="13906450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D67DA2-236C-1222-323E-567EC645F1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1C079D-F170-79BD-7EC1-32D11A4661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9613861" cy="4168858"/>
          </a:xfrm>
        </p:spPr>
        <p:txBody>
          <a:bodyPr>
            <a:normAutofit fontScale="47500" lnSpcReduction="20000"/>
          </a:bodyPr>
          <a:lstStyle/>
          <a:p>
            <a:pPr algn="l">
              <a:buFont typeface="+mj-lt"/>
              <a:buAutoNum type="arabicPeriod"/>
            </a:pPr>
            <a:r>
              <a:rPr lang="en-US" sz="2900" b="1" i="0" dirty="0">
                <a:effectLst/>
                <a:latin typeface="Söhne"/>
              </a:rPr>
              <a:t>Technical References:</a:t>
            </a:r>
            <a:endParaRPr lang="en-US" sz="2900" b="0" i="0" dirty="0">
              <a:effectLst/>
              <a:latin typeface="Söhne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US" sz="2500" b="0" i="0" dirty="0">
                <a:effectLst/>
                <a:latin typeface="Söhne"/>
              </a:rPr>
              <a:t>PHP Documentation. (2023). </a:t>
            </a:r>
            <a:r>
              <a:rPr lang="en-US" sz="2500" b="0" i="1" dirty="0">
                <a:effectLst/>
                <a:latin typeface="Söhne"/>
              </a:rPr>
              <a:t>PHP: Hypertext Preprocessor</a:t>
            </a:r>
            <a:r>
              <a:rPr lang="en-US" sz="2500" b="0" i="0" dirty="0">
                <a:effectLst/>
                <a:latin typeface="Söhne"/>
              </a:rPr>
              <a:t>. Retrieved from </a:t>
            </a:r>
            <a:r>
              <a:rPr lang="en-US" sz="2500" b="0" i="0" u="none" strike="noStrike" dirty="0">
                <a:effectLst/>
                <a:latin typeface="Söhne"/>
                <a:hlinkClick r:id="rId2"/>
              </a:rPr>
              <a:t>https://www.php.net/docs.php</a:t>
            </a:r>
            <a:endParaRPr lang="en-US" sz="2500" b="0" i="0" dirty="0">
              <a:effectLst/>
              <a:latin typeface="Söhne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US" sz="2500" b="0" i="0" dirty="0">
                <a:effectLst/>
                <a:latin typeface="Söhne"/>
              </a:rPr>
              <a:t>MySQL. (2023). </a:t>
            </a:r>
            <a:r>
              <a:rPr lang="en-US" sz="2500" b="0" i="1" dirty="0">
                <a:effectLst/>
                <a:latin typeface="Söhne"/>
              </a:rPr>
              <a:t>MySQL Documentation</a:t>
            </a:r>
            <a:r>
              <a:rPr lang="en-US" sz="2500" b="0" i="0" dirty="0">
                <a:effectLst/>
                <a:latin typeface="Söhne"/>
              </a:rPr>
              <a:t>. Retrieved from </a:t>
            </a:r>
            <a:r>
              <a:rPr lang="en-US" sz="2500" b="0" i="0" u="none" strike="noStrike" dirty="0">
                <a:effectLst/>
                <a:latin typeface="Söhne"/>
                <a:hlinkClick r:id="rId3"/>
              </a:rPr>
              <a:t>https://dev.mysql.com/doc/</a:t>
            </a:r>
            <a:endParaRPr lang="en-US" sz="2500" b="0" i="0" dirty="0">
              <a:effectLst/>
              <a:latin typeface="Söhne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US" sz="2500" b="0" i="0" dirty="0">
                <a:effectLst/>
                <a:latin typeface="Söhne"/>
              </a:rPr>
              <a:t>W3Schools. (2023). </a:t>
            </a:r>
            <a:r>
              <a:rPr lang="en-US" sz="2500" b="0" i="1" dirty="0">
                <a:effectLst/>
                <a:latin typeface="Söhne"/>
              </a:rPr>
              <a:t>HTML/CSS/JavaScript Tutorials</a:t>
            </a:r>
            <a:r>
              <a:rPr lang="en-US" sz="2500" b="0" i="0" dirty="0">
                <a:effectLst/>
                <a:latin typeface="Söhne"/>
              </a:rPr>
              <a:t>. Retrieved from </a:t>
            </a:r>
            <a:r>
              <a:rPr lang="en-US" sz="2500" b="0" i="0" u="none" strike="noStrike" dirty="0">
                <a:effectLst/>
                <a:latin typeface="Söhne"/>
                <a:hlinkClick r:id="rId4"/>
              </a:rPr>
              <a:t>https://www.w3schools.com/</a:t>
            </a:r>
            <a:endParaRPr lang="en-US" sz="2500" b="0" i="0" dirty="0"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en-US" sz="2900" b="1" i="0" dirty="0">
                <a:effectLst/>
                <a:latin typeface="Söhne"/>
              </a:rPr>
              <a:t>UI/UX Design Inspiration:</a:t>
            </a:r>
            <a:endParaRPr lang="en-US" sz="2900" b="0" i="0" dirty="0">
              <a:effectLst/>
              <a:latin typeface="Söhne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US" sz="2500" b="0" i="0" dirty="0">
                <a:effectLst/>
                <a:latin typeface="Söhne"/>
              </a:rPr>
              <a:t>Nielsen, J., &amp; Norman, D. (2023). </a:t>
            </a:r>
            <a:r>
              <a:rPr lang="en-US" sz="2500" b="0" i="1" dirty="0">
                <a:effectLst/>
                <a:latin typeface="Söhne"/>
              </a:rPr>
              <a:t>Nielsen Norman Group: Evidence-Based User Experience Research</a:t>
            </a:r>
            <a:r>
              <a:rPr lang="en-US" sz="2500" b="0" i="0" dirty="0">
                <a:effectLst/>
                <a:latin typeface="Söhne"/>
              </a:rPr>
              <a:t>. Retrieved from </a:t>
            </a:r>
            <a:r>
              <a:rPr lang="en-US" sz="2500" b="0" i="0" u="none" strike="noStrike" dirty="0">
                <a:effectLst/>
                <a:latin typeface="Söhne"/>
                <a:hlinkClick r:id="rId5"/>
              </a:rPr>
              <a:t>https://www.nngroup.com/</a:t>
            </a:r>
            <a:endParaRPr lang="en-US" sz="2500" b="0" i="0" dirty="0">
              <a:effectLst/>
              <a:latin typeface="Söhne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US" sz="2500" b="0" i="0" dirty="0">
                <a:effectLst/>
                <a:latin typeface="Söhne"/>
              </a:rPr>
              <a:t>Adobe XD Ideas. (2023). </a:t>
            </a:r>
            <a:r>
              <a:rPr lang="en-US" sz="2500" b="0" i="1" dirty="0">
                <a:effectLst/>
                <a:latin typeface="Söhne"/>
              </a:rPr>
              <a:t>Design Inspiration and Trends</a:t>
            </a:r>
            <a:r>
              <a:rPr lang="en-US" sz="2500" b="0" i="0" dirty="0">
                <a:effectLst/>
                <a:latin typeface="Söhne"/>
              </a:rPr>
              <a:t>. Retrieved from </a:t>
            </a:r>
            <a:r>
              <a:rPr lang="en-US" sz="2500" b="0" i="0" u="none" strike="noStrike" dirty="0">
                <a:effectLst/>
                <a:latin typeface="Söhne"/>
                <a:hlinkClick r:id="rId6"/>
              </a:rPr>
              <a:t>https://xd.adobe.com/ideas/</a:t>
            </a:r>
            <a:endParaRPr lang="en-US" sz="2500" b="0" i="0" dirty="0"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en-US" sz="2900" b="1" i="0" dirty="0">
                <a:effectLst/>
                <a:latin typeface="Söhne"/>
              </a:rPr>
              <a:t>Project Management and Agile Methodology:</a:t>
            </a:r>
            <a:endParaRPr lang="en-US" sz="2900" b="0" i="0" dirty="0">
              <a:effectLst/>
              <a:latin typeface="Söhne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US" sz="2500" b="0" i="0" dirty="0" err="1">
                <a:effectLst/>
                <a:latin typeface="Söhne"/>
              </a:rPr>
              <a:t>Schwaber</a:t>
            </a:r>
            <a:r>
              <a:rPr lang="en-US" sz="2500" b="0" i="0" dirty="0">
                <a:effectLst/>
                <a:latin typeface="Söhne"/>
              </a:rPr>
              <a:t>, K., &amp; Sutherland, J. (2023). </a:t>
            </a:r>
            <a:r>
              <a:rPr lang="en-US" sz="2500" b="0" i="1" dirty="0">
                <a:effectLst/>
                <a:latin typeface="Söhne"/>
              </a:rPr>
              <a:t>The Scrum Guide</a:t>
            </a:r>
            <a:r>
              <a:rPr lang="en-US" sz="2500" b="0" i="0" dirty="0">
                <a:effectLst/>
                <a:latin typeface="Söhne"/>
              </a:rPr>
              <a:t>. Retrieved from </a:t>
            </a:r>
            <a:r>
              <a:rPr lang="en-US" sz="2500" b="0" i="0" u="none" strike="noStrike" dirty="0">
                <a:effectLst/>
                <a:latin typeface="Söhne"/>
                <a:hlinkClick r:id="rId7"/>
              </a:rPr>
              <a:t>https://www.scrumguides.org/</a:t>
            </a:r>
            <a:endParaRPr lang="en-US" sz="2500" b="0" i="0" dirty="0">
              <a:effectLst/>
              <a:latin typeface="Söhne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US" sz="2500" b="0" i="0" dirty="0">
                <a:effectLst/>
                <a:latin typeface="Söhne"/>
              </a:rPr>
              <a:t>Atlassian. (2023). </a:t>
            </a:r>
            <a:r>
              <a:rPr lang="en-US" sz="2500" b="0" i="1" dirty="0">
                <a:effectLst/>
                <a:latin typeface="Söhne"/>
              </a:rPr>
              <a:t>Agile Project Management</a:t>
            </a:r>
            <a:r>
              <a:rPr lang="en-US" sz="2500" b="0" i="0" dirty="0">
                <a:effectLst/>
                <a:latin typeface="Söhne"/>
              </a:rPr>
              <a:t>. Retrieved from </a:t>
            </a:r>
            <a:r>
              <a:rPr lang="en-US" sz="2500" b="0" i="0" u="none" strike="noStrike" dirty="0">
                <a:effectLst/>
                <a:latin typeface="Söhne"/>
                <a:hlinkClick r:id="rId8"/>
              </a:rPr>
              <a:t>https://www.atlassian.com/agile</a:t>
            </a:r>
            <a:endParaRPr lang="en-US" sz="2500" b="0" i="0" dirty="0"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en-US" sz="2900" b="1" i="0" dirty="0">
                <a:effectLst/>
                <a:latin typeface="Söhne"/>
              </a:rPr>
              <a:t>Testing Frameworks and Tools:</a:t>
            </a:r>
            <a:endParaRPr lang="en-US" sz="2900" b="0" i="0" dirty="0">
              <a:effectLst/>
              <a:latin typeface="Söhne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US" sz="2500" b="0" i="0" dirty="0" err="1">
                <a:effectLst/>
                <a:latin typeface="Söhne"/>
              </a:rPr>
              <a:t>PHPUnit</a:t>
            </a:r>
            <a:r>
              <a:rPr lang="en-US" sz="2500" b="0" i="0" dirty="0">
                <a:effectLst/>
                <a:latin typeface="Söhne"/>
              </a:rPr>
              <a:t>. (2023). </a:t>
            </a:r>
            <a:r>
              <a:rPr lang="en-US" sz="2500" b="0" i="1" dirty="0" err="1">
                <a:effectLst/>
                <a:latin typeface="Söhne"/>
              </a:rPr>
              <a:t>PHPUnit</a:t>
            </a:r>
            <a:r>
              <a:rPr lang="en-US" sz="2500" b="0" i="1" dirty="0">
                <a:effectLst/>
                <a:latin typeface="Söhne"/>
              </a:rPr>
              <a:t> Manual</a:t>
            </a:r>
            <a:r>
              <a:rPr lang="en-US" sz="2500" b="0" i="0" dirty="0">
                <a:effectLst/>
                <a:latin typeface="Söhne"/>
              </a:rPr>
              <a:t>. Retrieved from </a:t>
            </a:r>
            <a:r>
              <a:rPr lang="en-US" sz="2500" b="0" i="0" u="none" strike="noStrike" dirty="0">
                <a:effectLst/>
                <a:latin typeface="Söhne"/>
                <a:hlinkClick r:id="rId9"/>
              </a:rPr>
              <a:t>https://phpunit.de/manual/</a:t>
            </a:r>
            <a:endParaRPr lang="en-US" sz="2500" b="0" i="0" dirty="0">
              <a:effectLst/>
              <a:latin typeface="Söhne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US" sz="2500" b="0" i="0" dirty="0">
                <a:effectLst/>
                <a:latin typeface="Söhne"/>
              </a:rPr>
              <a:t>Jasmine. (2023). </a:t>
            </a:r>
            <a:r>
              <a:rPr lang="en-US" sz="2500" b="0" i="1" dirty="0">
                <a:effectLst/>
                <a:latin typeface="Söhne"/>
              </a:rPr>
              <a:t>Jasmine JavaScript Testing Framework</a:t>
            </a:r>
            <a:r>
              <a:rPr lang="en-US" sz="2500" b="0" i="0" dirty="0">
                <a:effectLst/>
                <a:latin typeface="Söhne"/>
              </a:rPr>
              <a:t>. Retrieved from </a:t>
            </a:r>
            <a:r>
              <a:rPr lang="en-US" sz="2500" b="0" i="0" u="none" strike="noStrike" dirty="0">
                <a:effectLst/>
                <a:latin typeface="Söhne"/>
                <a:hlinkClick r:id="rId10"/>
              </a:rPr>
              <a:t>https://jasmine.github.io/</a:t>
            </a:r>
            <a:endParaRPr lang="en-US" sz="2500" b="0" i="0" dirty="0"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en-US" sz="2900" b="1" i="0" dirty="0">
                <a:effectLst/>
                <a:latin typeface="Söhne"/>
              </a:rPr>
              <a:t>Academic and Research Sources:</a:t>
            </a:r>
            <a:endParaRPr lang="en-US" sz="2900" b="0" i="0" dirty="0">
              <a:effectLst/>
              <a:latin typeface="Söhne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US" sz="2500" b="0" i="0" dirty="0">
                <a:effectLst/>
                <a:latin typeface="Söhne"/>
              </a:rPr>
              <a:t>[Provide any academic papers, journals, or research articles that were referred to during the project.]</a:t>
            </a:r>
          </a:p>
          <a:p>
            <a:pPr algn="l">
              <a:buFont typeface="+mj-lt"/>
              <a:buAutoNum type="arabicPeriod"/>
            </a:pPr>
            <a:r>
              <a:rPr lang="en-US" sz="2900" b="1" i="0" dirty="0">
                <a:effectLst/>
                <a:latin typeface="Söhne"/>
              </a:rPr>
              <a:t>Special Acknowledgements:</a:t>
            </a:r>
            <a:endParaRPr lang="en-US" sz="2900" b="0" i="0" dirty="0">
              <a:effectLst/>
              <a:latin typeface="Söhne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US" sz="2500" b="0" i="0" dirty="0">
                <a:effectLst/>
                <a:latin typeface="Söhne"/>
              </a:rPr>
              <a:t>We would like to extend our gratitude to [Mentors, Advisors, Contributors] for their guidance and insights throughout the project.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sz="2500" b="0" i="0" dirty="0">
                <a:effectLst/>
                <a:latin typeface="Söhne"/>
              </a:rPr>
              <a:t>A special thank you to [Any Organizations, Communities, or Forums] for their support and resources.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12226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10A43E-B2A4-19F5-AB65-2D3C03EB42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236190-3E7A-B07B-65BD-DF640C94DE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83633"/>
            <a:ext cx="10515600" cy="4287186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b="1" dirty="0"/>
              <a:t>The Project:</a:t>
            </a:r>
          </a:p>
          <a:p>
            <a:r>
              <a:rPr lang="en-US" dirty="0" err="1"/>
              <a:t>DineSys</a:t>
            </a:r>
            <a:r>
              <a:rPr lang="en-US" dirty="0"/>
              <a:t> is a cutting-edge Restaurant Management System (RMS) designed to streamline operations and enhance the dining experience through technology.</a:t>
            </a:r>
          </a:p>
          <a:p>
            <a:pPr marL="0" indent="0" algn="l">
              <a:buNone/>
            </a:pPr>
            <a:r>
              <a:rPr lang="en-US" b="1" dirty="0"/>
              <a:t>The Importance of Technology in Modern Restaurant Management: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Efficiency: Automates routine tasks, reducing errors and saving time.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Customer Experience: Technology like </a:t>
            </a:r>
            <a:r>
              <a:rPr lang="en-US" dirty="0" err="1"/>
              <a:t>DineSys</a:t>
            </a:r>
            <a:r>
              <a:rPr lang="en-US" dirty="0"/>
              <a:t> offers personalized and faster service, leading to increased customer satisfaction.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Data-Driven Decisions: Provides valuable insights from data analytics to make informed business decisions.</a:t>
            </a:r>
          </a:p>
          <a:p>
            <a:pPr marL="0" indent="0" algn="l">
              <a:buNone/>
            </a:pPr>
            <a:r>
              <a:rPr lang="en-US" b="1" dirty="0"/>
              <a:t>Overview of the </a:t>
            </a:r>
            <a:r>
              <a:rPr lang="en-US" b="1" dirty="0" err="1"/>
              <a:t>DineSys</a:t>
            </a:r>
            <a:r>
              <a:rPr lang="en-US" b="1" dirty="0"/>
              <a:t> System: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Dual Interface: Tailored interfaces for staff and customers.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Key Modules: Includes order management, inventory control, human resources, and distributor management.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Technology-Driven: Utilizes PHP, MySQL, and modern front-end technologies for a robust and responsive system.</a:t>
            </a:r>
          </a:p>
        </p:txBody>
      </p:sp>
    </p:spTree>
    <p:extLst>
      <p:ext uri="{BB962C8B-B14F-4D97-AF65-F5344CB8AC3E}">
        <p14:creationId xmlns:p14="http://schemas.microsoft.com/office/powerpoint/2010/main" val="26846527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62B8DB-DD8F-3D0E-5415-C8157614D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 Members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5D095A-B911-741E-A87A-B982F867F9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2083632"/>
            <a:ext cx="10659258" cy="4287187"/>
          </a:xfrm>
        </p:spPr>
        <p:txBody>
          <a:bodyPr>
            <a:normAutofit fontScale="77500" lnSpcReduction="20000"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 err="1">
                <a:effectLst/>
                <a:latin typeface="Söhne"/>
              </a:rPr>
              <a:t>Vangala</a:t>
            </a:r>
            <a:r>
              <a:rPr lang="en-US" b="1" i="0" dirty="0">
                <a:effectLst/>
                <a:latin typeface="Söhne"/>
              </a:rPr>
              <a:t> </a:t>
            </a:r>
            <a:r>
              <a:rPr lang="en-US" b="1" i="0" dirty="0" err="1">
                <a:effectLst/>
                <a:latin typeface="Söhne"/>
              </a:rPr>
              <a:t>Ruchitha</a:t>
            </a:r>
            <a:r>
              <a:rPr lang="en-US" b="1" i="0" dirty="0">
                <a:effectLst/>
                <a:latin typeface="Söhne"/>
              </a:rPr>
              <a:t>:</a:t>
            </a:r>
            <a:r>
              <a:rPr lang="en-US" b="0" i="0" dirty="0">
                <a:effectLst/>
                <a:latin typeface="Söhne"/>
              </a:rPr>
              <a:t> Team Leader, orchestrating project development and ensuring alignment with objectives.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  <a:latin typeface="Söhne"/>
              </a:rPr>
              <a:t>Nikhila </a:t>
            </a:r>
            <a:r>
              <a:rPr lang="en-US" b="1" i="0" dirty="0" err="1">
                <a:effectLst/>
                <a:latin typeface="Söhne"/>
              </a:rPr>
              <a:t>Polkampally</a:t>
            </a:r>
            <a:r>
              <a:rPr lang="en-US" b="1" i="0" dirty="0">
                <a:effectLst/>
                <a:latin typeface="Söhne"/>
              </a:rPr>
              <a:t>:</a:t>
            </a:r>
            <a:r>
              <a:rPr lang="en-US" b="0" i="0" dirty="0">
                <a:effectLst/>
                <a:latin typeface="Söhne"/>
              </a:rPr>
              <a:t> Backend Developer, responsible for the server-side logic and database management.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  <a:latin typeface="Söhne"/>
              </a:rPr>
              <a:t>Nandhini </a:t>
            </a:r>
            <a:r>
              <a:rPr lang="en-US" b="1" i="0" dirty="0" err="1">
                <a:effectLst/>
                <a:latin typeface="Söhne"/>
              </a:rPr>
              <a:t>Kasukurthi</a:t>
            </a:r>
            <a:r>
              <a:rPr lang="en-US" b="1" i="0" dirty="0">
                <a:effectLst/>
                <a:latin typeface="Söhne"/>
              </a:rPr>
              <a:t>:</a:t>
            </a:r>
            <a:r>
              <a:rPr lang="en-US" b="0" i="0" dirty="0">
                <a:effectLst/>
                <a:latin typeface="Söhne"/>
              </a:rPr>
              <a:t> Frontend Developer, crafting the user interface with a focus on user experience.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  <a:latin typeface="Söhne"/>
              </a:rPr>
              <a:t>Vishal </a:t>
            </a:r>
            <a:r>
              <a:rPr lang="en-US" b="1" i="0" dirty="0" err="1">
                <a:effectLst/>
                <a:latin typeface="Söhne"/>
              </a:rPr>
              <a:t>Rachuri</a:t>
            </a:r>
            <a:r>
              <a:rPr lang="en-US" b="1" i="0" dirty="0">
                <a:effectLst/>
                <a:latin typeface="Söhne"/>
              </a:rPr>
              <a:t>:</a:t>
            </a:r>
            <a:r>
              <a:rPr lang="en-US" b="0" i="0" dirty="0">
                <a:effectLst/>
                <a:latin typeface="Söhne"/>
              </a:rPr>
              <a:t> Quality Assurance, ensuring that the system meets quality standards through rigorous testing.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  <a:latin typeface="Söhne"/>
              </a:rPr>
              <a:t>Sai Srinivas </a:t>
            </a:r>
            <a:r>
              <a:rPr lang="en-US" b="1" i="0" dirty="0" err="1">
                <a:effectLst/>
                <a:latin typeface="Söhne"/>
              </a:rPr>
              <a:t>Valleti</a:t>
            </a:r>
            <a:r>
              <a:rPr lang="en-US" b="1" i="0" dirty="0">
                <a:effectLst/>
                <a:latin typeface="Söhne"/>
              </a:rPr>
              <a:t>:</a:t>
            </a:r>
            <a:r>
              <a:rPr lang="en-US" b="0" i="0" dirty="0">
                <a:effectLst/>
                <a:latin typeface="Söhne"/>
              </a:rPr>
              <a:t> System Analyst, handling system analysis and overseeing project documentation.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  <a:latin typeface="Söhne"/>
              </a:rPr>
              <a:t>Chandralekha </a:t>
            </a:r>
            <a:r>
              <a:rPr lang="en-US" b="1" i="0" dirty="0" err="1">
                <a:effectLst/>
                <a:latin typeface="Söhne"/>
              </a:rPr>
              <a:t>Gude</a:t>
            </a:r>
            <a:r>
              <a:rPr lang="en-US" b="1" i="0" dirty="0">
                <a:effectLst/>
                <a:latin typeface="Söhne"/>
              </a:rPr>
              <a:t>:</a:t>
            </a:r>
            <a:r>
              <a:rPr lang="en-US" b="0" i="0" dirty="0">
                <a:effectLst/>
                <a:latin typeface="Söhne"/>
              </a:rPr>
              <a:t> Project Coordinator, managing project workflow and feedback analysis.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  <a:latin typeface="Söhne"/>
              </a:rPr>
              <a:t>Aishwarya </a:t>
            </a:r>
            <a:r>
              <a:rPr lang="en-US" b="1" i="0" dirty="0" err="1">
                <a:effectLst/>
                <a:latin typeface="Söhne"/>
              </a:rPr>
              <a:t>Karukonda</a:t>
            </a:r>
            <a:r>
              <a:rPr lang="en-US" b="1" i="0" dirty="0">
                <a:effectLst/>
                <a:latin typeface="Söhne"/>
              </a:rPr>
              <a:t>:</a:t>
            </a:r>
            <a:r>
              <a:rPr lang="en-US" b="0" i="0" dirty="0">
                <a:effectLst/>
                <a:latin typeface="Söhne"/>
              </a:rPr>
              <a:t> HR and Staff Training Coordinator, managing team dynamics and staff training.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 err="1">
                <a:effectLst/>
                <a:latin typeface="Söhne"/>
              </a:rPr>
              <a:t>Hunny</a:t>
            </a:r>
            <a:r>
              <a:rPr lang="en-US" b="1" i="0" dirty="0">
                <a:effectLst/>
                <a:latin typeface="Söhne"/>
              </a:rPr>
              <a:t> </a:t>
            </a:r>
            <a:r>
              <a:rPr lang="en-US" b="1" i="0" dirty="0" err="1">
                <a:effectLst/>
                <a:latin typeface="Söhne"/>
              </a:rPr>
              <a:t>Keshwani</a:t>
            </a:r>
            <a:r>
              <a:rPr lang="en-US" b="1" i="0" dirty="0">
                <a:effectLst/>
                <a:latin typeface="Söhne"/>
              </a:rPr>
              <a:t>:</a:t>
            </a:r>
            <a:r>
              <a:rPr lang="en-US" b="0" i="0" dirty="0">
                <a:effectLst/>
                <a:latin typeface="Söhne"/>
              </a:rPr>
              <a:t> Backend Developer, assisting in database and server-side functionalities.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  <a:latin typeface="Söhne"/>
              </a:rPr>
              <a:t>Leela </a:t>
            </a:r>
            <a:r>
              <a:rPr lang="en-US" b="1" i="0" dirty="0" err="1">
                <a:effectLst/>
                <a:latin typeface="Söhne"/>
              </a:rPr>
              <a:t>Varadatta</a:t>
            </a:r>
            <a:r>
              <a:rPr lang="en-US" b="1" i="0" dirty="0">
                <a:effectLst/>
                <a:latin typeface="Söhne"/>
              </a:rPr>
              <a:t> Sai </a:t>
            </a:r>
            <a:r>
              <a:rPr lang="en-US" b="1" i="0" dirty="0" err="1">
                <a:effectLst/>
                <a:latin typeface="Söhne"/>
              </a:rPr>
              <a:t>Addanki</a:t>
            </a:r>
            <a:r>
              <a:rPr lang="en-US" b="1" i="0" dirty="0">
                <a:effectLst/>
                <a:latin typeface="Söhne"/>
              </a:rPr>
              <a:t>:</a:t>
            </a:r>
            <a:r>
              <a:rPr lang="en-US" b="0" i="0" dirty="0">
                <a:effectLst/>
                <a:latin typeface="Söhne"/>
              </a:rPr>
              <a:t> UI/UX Assistant, supporting the development of the user interface and enhancing user experience.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78975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B315A7-1DAB-500E-318F-6DEE85980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65D310-DAEF-A82A-B582-78F643D0C3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0" indent="0" algn="l">
              <a:buNone/>
            </a:pPr>
            <a:r>
              <a:rPr lang="en-US" b="1" i="0" dirty="0">
                <a:effectLst/>
                <a:latin typeface="Söhne"/>
              </a:rPr>
              <a:t>Overview of the </a:t>
            </a:r>
            <a:r>
              <a:rPr lang="en-US" b="1" i="0" dirty="0" err="1">
                <a:effectLst/>
                <a:latin typeface="Söhne"/>
              </a:rPr>
              <a:t>DineSys</a:t>
            </a:r>
            <a:r>
              <a:rPr lang="en-US" b="1" i="0" dirty="0">
                <a:effectLst/>
                <a:latin typeface="Söhne"/>
              </a:rPr>
              <a:t> System</a:t>
            </a:r>
            <a:endParaRPr lang="en-US" b="0" i="0" dirty="0">
              <a:effectLst/>
              <a:latin typeface="Söhne"/>
            </a:endParaRPr>
          </a:p>
          <a:p>
            <a:pPr marL="0" indent="0" algn="l">
              <a:buNone/>
            </a:pPr>
            <a:r>
              <a:rPr lang="en-US" b="1" i="0" dirty="0">
                <a:effectLst/>
                <a:latin typeface="Söhne"/>
              </a:rPr>
              <a:t>High-Level Description:</a:t>
            </a:r>
            <a:endParaRPr lang="en-US" b="0" i="0" dirty="0"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 err="1">
                <a:effectLst/>
                <a:latin typeface="Söhne"/>
              </a:rPr>
              <a:t>DineSys</a:t>
            </a:r>
            <a:r>
              <a:rPr lang="en-US" b="0" i="0" dirty="0">
                <a:effectLst/>
                <a:latin typeface="Söhne"/>
              </a:rPr>
              <a:t> is an integrated restaurant management system designed to enhance operational efficiency and customer service.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Söhne"/>
              </a:rPr>
              <a:t>Combines various modules like order processing, inventory management, staff scheduling, and customer relationship management into one unified platform.</a:t>
            </a:r>
          </a:p>
          <a:p>
            <a:pPr marL="0" indent="0" algn="l">
              <a:buNone/>
            </a:pPr>
            <a:r>
              <a:rPr lang="en-US" b="1" i="0" dirty="0">
                <a:effectLst/>
                <a:latin typeface="Söhne"/>
              </a:rPr>
              <a:t>Key Objectives:</a:t>
            </a:r>
            <a:endParaRPr lang="en-US" b="0" i="0" dirty="0"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  <a:latin typeface="Söhne"/>
              </a:rPr>
              <a:t>Streamlining Operations:</a:t>
            </a:r>
            <a:r>
              <a:rPr lang="en-US" b="0" i="0" dirty="0">
                <a:effectLst/>
                <a:latin typeface="Söhne"/>
              </a:rPr>
              <a:t> Automating and simplifying day-to-day restaurant operations.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  <a:latin typeface="Söhne"/>
              </a:rPr>
              <a:t>Enhancing Customer Experience:</a:t>
            </a:r>
            <a:r>
              <a:rPr lang="en-US" b="0" i="0" dirty="0">
                <a:effectLst/>
                <a:latin typeface="Söhne"/>
              </a:rPr>
              <a:t> Reducing wait times and improving order accuracy.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  <a:latin typeface="Söhne"/>
              </a:rPr>
              <a:t>Data-Driven Insights:</a:t>
            </a:r>
            <a:r>
              <a:rPr lang="en-US" b="0" i="0" dirty="0">
                <a:effectLst/>
                <a:latin typeface="Söhne"/>
              </a:rPr>
              <a:t> Offering real-time analytics for informed decision-making.</a:t>
            </a:r>
          </a:p>
        </p:txBody>
      </p:sp>
    </p:spTree>
    <p:extLst>
      <p:ext uri="{BB962C8B-B14F-4D97-AF65-F5344CB8AC3E}">
        <p14:creationId xmlns:p14="http://schemas.microsoft.com/office/powerpoint/2010/main" val="39248316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D4CE60-55A1-84DE-4A72-A1D3CAC35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0473F4-5455-ABB0-D5EA-2A9422E5C2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 algn="l">
              <a:buNone/>
            </a:pPr>
            <a:r>
              <a:rPr lang="en-US" b="1" i="0" dirty="0">
                <a:effectLst/>
                <a:latin typeface="Söhne"/>
              </a:rPr>
              <a:t>Scope of the Project:</a:t>
            </a:r>
            <a:endParaRPr lang="en-US" b="0" i="0" dirty="0"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Söhne"/>
              </a:rPr>
              <a:t>Comprehensive coverage of restaurant management aspects from front-end customer interactions to back-end administrative tasks.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Söhne"/>
              </a:rPr>
              <a:t>Scalable design to cater to different sizes of restaurants, from small local eateries to large chains.</a:t>
            </a:r>
          </a:p>
          <a:p>
            <a:pPr marL="0" indent="0" algn="l">
              <a:buNone/>
            </a:pPr>
            <a:r>
              <a:rPr lang="en-US" b="1" i="0" dirty="0">
                <a:effectLst/>
                <a:latin typeface="Söhne"/>
              </a:rPr>
              <a:t>Target Audience:</a:t>
            </a:r>
            <a:endParaRPr lang="en-US" b="0" i="0" dirty="0"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  <a:latin typeface="Söhne"/>
              </a:rPr>
              <a:t>Restaurants:</a:t>
            </a:r>
            <a:r>
              <a:rPr lang="en-US" b="0" i="0" dirty="0">
                <a:effectLst/>
                <a:latin typeface="Söhne"/>
              </a:rPr>
              <a:t> Aiding in management and operational efficiency.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  <a:latin typeface="Söhne"/>
              </a:rPr>
              <a:t>Staff:</a:t>
            </a:r>
            <a:r>
              <a:rPr lang="en-US" b="0" i="0" dirty="0">
                <a:effectLst/>
                <a:latin typeface="Söhne"/>
              </a:rPr>
              <a:t> Empowering staff with tools for better service delivery and job satisfaction.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  <a:latin typeface="Söhne"/>
              </a:rPr>
              <a:t>Customers:</a:t>
            </a:r>
            <a:r>
              <a:rPr lang="en-US" b="0" i="0" dirty="0">
                <a:effectLst/>
                <a:latin typeface="Söhne"/>
              </a:rPr>
              <a:t> Enhancing the dining experience through technology.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64026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D4CE60-55A1-84DE-4A72-A1D3CAC35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Core Requirements: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0473F4-5455-ABB0-D5EA-2A9422E5C2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>
                <a:latin typeface="Söhne"/>
              </a:rPr>
              <a:t>This core requirements includes: Home interface, Administrator Interface, Chef’s Interface, Waiter’s interface, Accountant’s Interface and Table’s Interface.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alibri Light" panose="020F0302020204030204" pitchFamily="34" charset="0"/>
                <a:ea typeface="Calibri Light" panose="020F0302020204030204" pitchFamily="34" charset="0"/>
              </a:rPr>
              <a:t> 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dirty="0">
                <a:latin typeface="Söhne"/>
              </a:rPr>
              <a:t>Home interface will include:</a:t>
            </a:r>
          </a:p>
          <a:p>
            <a:pPr marL="342900" marR="0" lvl="0" indent="-342900">
              <a:lnSpc>
                <a:spcPct val="106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2200" dirty="0">
                <a:latin typeface="Söhne"/>
              </a:rPr>
              <a:t>Restaurant Logo.</a:t>
            </a:r>
          </a:p>
          <a:p>
            <a:pPr marL="342900" marR="0" lvl="0" indent="-34290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200" dirty="0">
                <a:latin typeface="Söhne"/>
              </a:rPr>
              <a:t>Some of the dishes.</a:t>
            </a:r>
          </a:p>
          <a:p>
            <a:pPr marL="342900" marR="0" lvl="0" indent="-34290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200" dirty="0">
                <a:latin typeface="Söhne"/>
              </a:rPr>
              <a:t>A Log In popup window.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5042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D4CE60-55A1-84DE-4A72-A1D3CAC35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Core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0473F4-5455-ABB0-D5EA-2A9422E5C2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>
                <a:effectLst/>
                <a:latin typeface="Söhne"/>
                <a:ea typeface="Calibri Light" panose="020F0302020204030204" pitchFamily="34" charset="0"/>
              </a:rPr>
              <a:t>Administrator’s interface will include: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en-US" sz="2200" dirty="0">
              <a:effectLst/>
              <a:latin typeface="Söhne"/>
              <a:ea typeface="Calibri Light" panose="020F0302020204030204" pitchFamily="34" charset="0"/>
            </a:endParaRPr>
          </a:p>
          <a:p>
            <a:pPr marL="342900" marR="0" lvl="0" indent="-342900">
              <a:lnSpc>
                <a:spcPct val="106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2200" dirty="0">
                <a:effectLst/>
                <a:latin typeface="Söhne"/>
                <a:ea typeface="Calibri Light" panose="020F0302020204030204" pitchFamily="34" charset="0"/>
              </a:rPr>
              <a:t>Worker button</a:t>
            </a:r>
          </a:p>
          <a:p>
            <a:pPr marL="342900" marR="0" lvl="0" indent="-34290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200" dirty="0">
                <a:effectLst/>
                <a:latin typeface="Söhne"/>
                <a:ea typeface="Calibri Light" panose="020F0302020204030204" pitchFamily="34" charset="0"/>
              </a:rPr>
              <a:t>Tables button</a:t>
            </a:r>
          </a:p>
          <a:p>
            <a:pPr marL="342900" marR="0" lvl="0" indent="-34290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200" dirty="0">
                <a:effectLst/>
                <a:latin typeface="Söhne"/>
                <a:ea typeface="Calibri Light" panose="020F0302020204030204" pitchFamily="34" charset="0"/>
              </a:rPr>
              <a:t>Add on menu button</a:t>
            </a:r>
          </a:p>
          <a:p>
            <a:pPr marL="342900" marR="0" lvl="0" indent="-34290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200" dirty="0">
                <a:effectLst/>
                <a:latin typeface="Söhne"/>
                <a:ea typeface="Calibri Light" panose="020F0302020204030204" pitchFamily="34" charset="0"/>
              </a:rPr>
              <a:t>Orders button</a:t>
            </a:r>
          </a:p>
          <a:p>
            <a:pPr marL="342900" marR="0" lvl="0" indent="-34290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200" dirty="0">
                <a:effectLst/>
                <a:latin typeface="Söhne"/>
                <a:ea typeface="Calibri Light" panose="020F0302020204030204" pitchFamily="34" charset="0"/>
              </a:rPr>
              <a:t>Log out button</a:t>
            </a:r>
          </a:p>
          <a:p>
            <a:pPr marL="342900" marR="0" lvl="0" indent="-34290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200" dirty="0">
                <a:effectLst/>
                <a:latin typeface="Söhne"/>
                <a:ea typeface="Calibri Light" panose="020F0302020204030204" pitchFamily="34" charset="0"/>
              </a:rPr>
              <a:t>All restaurant tables as buttons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71567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D4CE60-55A1-84DE-4A72-A1D3CAC35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Core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0473F4-5455-ABB0-D5EA-2A9422E5C2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>
                <a:latin typeface="Söhne"/>
                <a:ea typeface="Calibri Light" panose="020F0302020204030204" pitchFamily="34" charset="0"/>
              </a:rPr>
              <a:t>Chef’s interface will include:</a:t>
            </a:r>
          </a:p>
          <a:p>
            <a:pPr marL="342900" marR="0" lvl="0" indent="-342900">
              <a:lnSpc>
                <a:spcPct val="106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2200" dirty="0">
                <a:latin typeface="Söhne"/>
                <a:ea typeface="Calibri Light" panose="020F0302020204030204" pitchFamily="34" charset="0"/>
              </a:rPr>
              <a:t>Add new dish button</a:t>
            </a:r>
          </a:p>
          <a:p>
            <a:pPr marL="342900" marR="0" lvl="0" indent="-34290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200" dirty="0">
                <a:latin typeface="Söhne"/>
                <a:ea typeface="Calibri Light" panose="020F0302020204030204" pitchFamily="34" charset="0"/>
              </a:rPr>
              <a:t>Log out button</a:t>
            </a:r>
          </a:p>
          <a:p>
            <a:pPr marL="342900" marR="0" lvl="0" indent="-34290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200" dirty="0">
                <a:latin typeface="Söhne"/>
                <a:ea typeface="Calibri Light" panose="020F0302020204030204" pitchFamily="34" charset="0"/>
              </a:rPr>
              <a:t>A table where which row involves: table number, Order, Accept button , Done button.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>
                <a:latin typeface="Söhne"/>
                <a:ea typeface="Calibri Light" panose="020F0302020204030204" pitchFamily="34" charset="0"/>
              </a:rPr>
              <a:t> 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>
                <a:latin typeface="Söhne"/>
                <a:ea typeface="Calibri Light" panose="020F0302020204030204" pitchFamily="34" charset="0"/>
              </a:rPr>
              <a:t>Waiter’s interface will include:</a:t>
            </a:r>
          </a:p>
          <a:p>
            <a:pPr marL="342900" marR="0" lvl="0" indent="-342900">
              <a:lnSpc>
                <a:spcPct val="106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2200" dirty="0">
                <a:latin typeface="Söhne"/>
                <a:ea typeface="Calibri Light" panose="020F0302020204030204" pitchFamily="34" charset="0"/>
              </a:rPr>
              <a:t>Log Out button</a:t>
            </a:r>
          </a:p>
          <a:p>
            <a:pPr marL="342900" marR="0" lvl="0" indent="-34290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200" dirty="0">
                <a:latin typeface="Söhne"/>
                <a:ea typeface="Calibri Light" panose="020F0302020204030204" pitchFamily="34" charset="0"/>
              </a:rPr>
              <a:t>Tables and Orders Buttons</a:t>
            </a:r>
          </a:p>
          <a:p>
            <a:pPr marL="342900" indent="-342900">
              <a:lnSpc>
                <a:spcPct val="106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sz="2200" dirty="0">
                <a:latin typeface="Söhne"/>
                <a:ea typeface="Calibri Light" panose="020F0302020204030204" pitchFamily="34" charset="0"/>
              </a:rPr>
              <a:t>A table with the confirmed orders until that moment. Options: </a:t>
            </a:r>
            <a:r>
              <a:rPr lang="en-US" sz="2200" dirty="0" err="1">
                <a:latin typeface="Söhne"/>
                <a:ea typeface="Calibri Light" panose="020F0302020204030204" pitchFamily="34" charset="0"/>
              </a:rPr>
              <a:t>Accept,Confirm,Print</a:t>
            </a:r>
            <a:r>
              <a:rPr lang="en-US" sz="2200" dirty="0">
                <a:latin typeface="Söhne"/>
                <a:ea typeface="Calibri Light" panose="020F0302020204030204" pitchFamily="34" charset="0"/>
              </a:rPr>
              <a:t> Receipt.</a:t>
            </a:r>
          </a:p>
          <a:p>
            <a:pPr marL="342900" marR="0" lvl="0" indent="-34290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endParaRPr lang="en-US" sz="2200" dirty="0">
              <a:latin typeface="Söhne"/>
              <a:ea typeface="Calibri Light" panose="020F030202020403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5448117"/>
      </p:ext>
    </p:extLst>
  </p:cSld>
  <p:clrMapOvr>
    <a:masterClrMapping/>
  </p:clrMapOvr>
</p:sld>
</file>

<file path=ppt/theme/theme1.xml><?xml version="1.0" encoding="utf-8"?>
<a:theme xmlns:a="http://schemas.openxmlformats.org/drawingml/2006/main" name="Berlin">
  <a:themeElements>
    <a:clrScheme name="Green Yellow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Berlin</Template>
  <TotalTime>130</TotalTime>
  <Words>1998</Words>
  <Application>Microsoft Office PowerPoint</Application>
  <PresentationFormat>Widescreen</PresentationFormat>
  <Paragraphs>201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Arial</vt:lpstr>
      <vt:lpstr>Calibri Light</vt:lpstr>
      <vt:lpstr>Söhne</vt:lpstr>
      <vt:lpstr>Symbol</vt:lpstr>
      <vt:lpstr>Trebuchet MS</vt:lpstr>
      <vt:lpstr>Berlin</vt:lpstr>
      <vt:lpstr>DineSys: Comprehensive Restaurant Management System</vt:lpstr>
      <vt:lpstr>Presenters</vt:lpstr>
      <vt:lpstr>Introduction</vt:lpstr>
      <vt:lpstr>Team Members</vt:lpstr>
      <vt:lpstr>Project Overview</vt:lpstr>
      <vt:lpstr>Project Overview</vt:lpstr>
      <vt:lpstr>Core Requirements:</vt:lpstr>
      <vt:lpstr>Core Requirements</vt:lpstr>
      <vt:lpstr>Core Requirements</vt:lpstr>
      <vt:lpstr>Core Requirements</vt:lpstr>
      <vt:lpstr>Implementation Details:</vt:lpstr>
      <vt:lpstr>Reasons for Choosing These Technologies:</vt:lpstr>
      <vt:lpstr>Structure:</vt:lpstr>
      <vt:lpstr>Major Components:</vt:lpstr>
      <vt:lpstr>PowerPoint Presentation</vt:lpstr>
      <vt:lpstr>Testing and Quality Assurance</vt:lpstr>
      <vt:lpstr>Approach to Testing in DineSys</vt:lpstr>
      <vt:lpstr>Feedback from peer review</vt:lpstr>
      <vt:lpstr>Feedback from peer review</vt:lpstr>
      <vt:lpstr>Code inspection results:</vt:lpstr>
      <vt:lpstr>Code inspection results:</vt:lpstr>
      <vt:lpstr>Code inspection results:</vt:lpstr>
      <vt:lpstr>PowerPoint Presentation</vt:lpstr>
      <vt:lpstr>Limitations:</vt:lpstr>
      <vt:lpstr>Key Findings and Improvements:</vt:lpstr>
      <vt:lpstr>Challenges and Solutions</vt:lpstr>
      <vt:lpstr>Conclusion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DineSys: Comprehensive Restaurant Management System</dc:title>
  <dc:creator>Ali Hammad  f19-020</dc:creator>
  <cp:lastModifiedBy>Vangala, Ruchitha</cp:lastModifiedBy>
  <cp:revision>2</cp:revision>
  <dcterms:created xsi:type="dcterms:W3CDTF">2023-11-23T23:33:00Z</dcterms:created>
  <dcterms:modified xsi:type="dcterms:W3CDTF">2023-12-05T02:31:34Z</dcterms:modified>
</cp:coreProperties>
</file>